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4"/>
  </p:sldMasterIdLst>
  <p:notesMasterIdLst>
    <p:notesMasterId r:id="rId20"/>
  </p:notesMasterIdLst>
  <p:handoutMasterIdLst>
    <p:handoutMasterId r:id="rId21"/>
  </p:handoutMasterIdLst>
  <p:sldIdLst>
    <p:sldId id="1866" r:id="rId5"/>
    <p:sldId id="1867" r:id="rId6"/>
    <p:sldId id="1868" r:id="rId7"/>
    <p:sldId id="1888" r:id="rId8"/>
    <p:sldId id="1869" r:id="rId9"/>
    <p:sldId id="1893" r:id="rId10"/>
    <p:sldId id="1889" r:id="rId11"/>
    <p:sldId id="1871" r:id="rId12"/>
    <p:sldId id="1890" r:id="rId13"/>
    <p:sldId id="1891" r:id="rId14"/>
    <p:sldId id="1892" r:id="rId15"/>
    <p:sldId id="1872" r:id="rId16"/>
    <p:sldId id="1870" r:id="rId17"/>
    <p:sldId id="1876" r:id="rId18"/>
    <p:sldId id="1875" r:id="rId1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nes theme" id="{EE9670AD-028C-4190-AAA8-2AF0F3B1E372}">
          <p14:sldIdLst>
            <p14:sldId id="1866"/>
            <p14:sldId id="1867"/>
            <p14:sldId id="1868"/>
            <p14:sldId id="1888"/>
            <p14:sldId id="1869"/>
            <p14:sldId id="1893"/>
            <p14:sldId id="1889"/>
            <p14:sldId id="1871"/>
            <p14:sldId id="1890"/>
            <p14:sldId id="1891"/>
            <p14:sldId id="1892"/>
            <p14:sldId id="1872"/>
            <p14:sldId id="1870"/>
            <p14:sldId id="1876"/>
            <p14:sldId id="18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0D4"/>
    <a:srgbClr val="F0E6DC"/>
    <a:srgbClr val="D1B497"/>
    <a:srgbClr val="E3D1BF"/>
    <a:srgbClr val="AA673C"/>
    <a:srgbClr val="6A6967"/>
    <a:srgbClr val="C19C84"/>
    <a:srgbClr val="F8EBE0"/>
    <a:srgbClr val="FF2625"/>
    <a:srgbClr val="007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9" autoAdjust="0"/>
    <p:restoredTop sz="94641" autoAdjust="0"/>
  </p:normalViewPr>
  <p:slideViewPr>
    <p:cSldViewPr snapToGrid="0">
      <p:cViewPr varScale="1">
        <p:scale>
          <a:sx n="64" d="100"/>
          <a:sy n="64" d="100"/>
        </p:scale>
        <p:origin x="960" y="78"/>
      </p:cViewPr>
      <p:guideLst>
        <p:guide orient="horz" pos="2160"/>
        <p:guide pos="480"/>
        <p:guide pos="7200"/>
        <p:guide pos="4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184"/>
    </p:cViewPr>
  </p:sorterViewPr>
  <p:notesViewPr>
    <p:cSldViewPr snapToGrid="0">
      <p:cViewPr varScale="1">
        <p:scale>
          <a:sx n="48" d="100"/>
          <a:sy n="48" d="100"/>
        </p:scale>
        <p:origin x="1828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CC79A4-0B25-469F-9B41-E1B92476C6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F87740-790C-4B8E-8BDF-37374E5C19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EE06D-E2C5-4DF1-B3C1-8E9169AAB10D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8AAF8-731F-4C2E-B690-3086B25AFC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C11FA-B74B-44E5-9E55-A45B9911BE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E2F40-54C0-4227-BA47-31BF544EF9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744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2278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3417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2797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2127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101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528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7007FCA-3EC9-46F6-BE85-2DE9F97B48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3" name="Title 381">
            <a:extLst>
              <a:ext uri="{FF2B5EF4-FFF2-40B4-BE49-F238E27FC236}">
                <a16:creationId xmlns:a16="http://schemas.microsoft.com/office/drawing/2014/main" id="{219026B8-F099-4229-B446-9FE2B966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656" y="2304288"/>
            <a:ext cx="7022592" cy="2258568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4800" b="1">
                <a:solidFill>
                  <a:schemeClr val="accent4">
                    <a:lumMod val="7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99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9AB818C-9403-4CA7-8FC5-347DDE455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5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58EEFF-117E-4B86-B6B2-CD8F71AA8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 hidden="1">
            <a:extLst>
              <a:ext uri="{FF2B5EF4-FFF2-40B4-BE49-F238E27FC236}">
                <a16:creationId xmlns:a16="http://schemas.microsoft.com/office/drawing/2014/main" id="{D0B12BD8-7E23-4DB3-9F3C-68F6FF145E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2650" y="0"/>
            <a:ext cx="2419350" cy="26193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5143907-CDEB-455C-878E-7AE28AF7D2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5418919" y="0"/>
            <a:ext cx="6407956" cy="178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27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83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4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715963"/>
            <a:ext cx="4572000" cy="5113336"/>
          </a:xfrm>
        </p:spPr>
        <p:txBody>
          <a:bodyPr/>
          <a:lstStyle>
            <a:lvl1pPr algn="ctr">
              <a:buNone/>
              <a:defRPr sz="16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9498076-A8F2-48B0-807A-C402BDA60D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74048"/>
            <a:ext cx="6407956" cy="178395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CF9E2C1-844F-4C0E-A423-111C77AE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8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/>
            </a:lvl1pPr>
            <a:lvl2pPr marL="283464" indent="-283464">
              <a:spcBef>
                <a:spcPts val="1000"/>
              </a:spcBef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 hidden="1">
            <a:extLst>
              <a:ext uri="{FF2B5EF4-FFF2-40B4-BE49-F238E27FC236}">
                <a16:creationId xmlns:a16="http://schemas.microsoft.com/office/drawing/2014/main" id="{295740BA-9B4E-4B38-827D-32544CDF75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9C593AE-D9D2-42FE-A240-F97D187261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327681"/>
            <a:ext cx="5496910" cy="153032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9AA0A799-2244-4DB2-ACAB-F6DA87A7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34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997D967-7D0C-43B1-AF0D-22448F050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225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997D967-7D0C-43B1-AF0D-22448F050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106" y="0"/>
            <a:ext cx="3136894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B292CAA-5A7B-44A6-B47D-2FE9F593A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192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57700" y="1905000"/>
            <a:ext cx="7219043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50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05C4425-09AC-4097-B868-D49C9D64C8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03"/>
            <a:ext cx="3720664" cy="685719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6104E15-F449-422E-973A-1899DDF4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699" y="715961"/>
            <a:ext cx="7219043" cy="118903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6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470216E-CA87-491C-BBBE-DDFD70D7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3048" y="35012"/>
            <a:ext cx="12198096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9018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470216E-CA87-491C-BBBE-DDFD70D76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94" t="34041" r="11052" b="45480"/>
          <a:stretch/>
        </p:blipFill>
        <p:spPr>
          <a:xfrm>
            <a:off x="-3048" y="35012"/>
            <a:ext cx="12198096" cy="67879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64887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81D833-01F3-4F75-8F62-D60039CA37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791200"/>
            <a:ext cx="12192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5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11/7/2022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1899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7" r:id="rId5"/>
    <p:sldLayoutId id="2147483710" r:id="rId6"/>
    <p:sldLayoutId id="2147483716" r:id="rId7"/>
    <p:sldLayoutId id="2147483718" r:id="rId8"/>
    <p:sldLayoutId id="2147483712" r:id="rId9"/>
    <p:sldLayoutId id="2147483713" r:id="rId10"/>
    <p:sldLayoutId id="2147483714" r:id="rId11"/>
    <p:sldLayoutId id="214748371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eptune.ai/blog/self-supervised-learn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knowledge-distillation-simplified-dd4973dbc764" TargetMode="External"/><Relationship Id="rId2" Type="http://schemas.openxmlformats.org/officeDocument/2006/relationships/hyperlink" Target="https://neptune.ai/blog/knowledge-distillation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v7labs.com/blog/knowledge-distillation-guide" TargetMode="External"/><Relationship Id="rId4" Type="http://schemas.openxmlformats.org/officeDocument/2006/relationships/hyperlink" Target="https://towardsdatascience.com/how-to-build-a-knowledge-graph-with-neo4j-and-transformers-72b9471d6969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ai.org/machine-learning-glossary-and-terms/odd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eepai.org/machine-learning-glossary-and-terms/sigmoid-function" TargetMode="External"/><Relationship Id="rId4" Type="http://schemas.openxmlformats.org/officeDocument/2006/relationships/hyperlink" Target="https://deepai.org/machine-learning-glossary-and-terms/probabilit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68E5CF-FC82-40DA-8E6D-0BFF887BD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742" y="1897380"/>
            <a:ext cx="7176516" cy="2061210"/>
          </a:xfrm>
        </p:spPr>
        <p:txBody>
          <a:bodyPr anchor="ctr">
            <a:normAutofit/>
          </a:bodyPr>
          <a:lstStyle/>
          <a:p>
            <a:r>
              <a:rPr lang="en-US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Knowledge Distillation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4F696A25-C418-AFB7-FF31-A452D4350B98}"/>
              </a:ext>
            </a:extLst>
          </p:cNvPr>
          <p:cNvSpPr txBox="1">
            <a:spLocks/>
          </p:cNvSpPr>
          <p:nvPr/>
        </p:nvSpPr>
        <p:spPr>
          <a:xfrm>
            <a:off x="2584704" y="4041648"/>
            <a:ext cx="6832854" cy="22585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>
                <a:solidFill>
                  <a:schemeClr val="accent4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Ahmed </a:t>
            </a:r>
            <a:r>
              <a:rPr lang="en-US" sz="2800" dirty="0" err="1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Akib</a:t>
            </a: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 Jawad Karim (ID: 1911547042)</a:t>
            </a:r>
            <a:b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</a:b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Anjana </a:t>
            </a:r>
            <a:r>
              <a:rPr lang="en-US" sz="2800" dirty="0" err="1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Tameem</a:t>
            </a: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 (ID: 1922076042)</a:t>
            </a:r>
            <a:b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</a:br>
            <a: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Kazi Hafiz Md. Asad  (ID: 1921880042)</a:t>
            </a:r>
            <a:br>
              <a:rPr lang="en-US" sz="28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</a:b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A0918108-5239-87C2-0DDD-D5EC338935E7}"/>
              </a:ext>
            </a:extLst>
          </p:cNvPr>
          <p:cNvSpPr txBox="1">
            <a:spLocks/>
          </p:cNvSpPr>
          <p:nvPr/>
        </p:nvSpPr>
        <p:spPr>
          <a:xfrm>
            <a:off x="2584704" y="358140"/>
            <a:ext cx="7176516" cy="2061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>
                <a:solidFill>
                  <a:schemeClr val="accent4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5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CSE 499A</a:t>
            </a:r>
          </a:p>
        </p:txBody>
      </p:sp>
    </p:spTree>
    <p:extLst>
      <p:ext uri="{BB962C8B-B14F-4D97-AF65-F5344CB8AC3E}">
        <p14:creationId xmlns:p14="http://schemas.microsoft.com/office/powerpoint/2010/main" val="415239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69C698-DEEF-F56B-5F0C-88AFB23C7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783252"/>
            <a:ext cx="10458450" cy="615553"/>
          </a:xfrm>
        </p:spPr>
        <p:txBody>
          <a:bodyPr/>
          <a:lstStyle/>
          <a:p>
            <a:r>
              <a:rPr lang="en-US" dirty="0"/>
              <a:t>Algorithm for knowledge distillation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FC3F6-964A-B797-F792-AD528BD7C015}"/>
              </a:ext>
            </a:extLst>
          </p:cNvPr>
          <p:cNvSpPr txBox="1"/>
          <p:nvPr/>
        </p:nvSpPr>
        <p:spPr>
          <a:xfrm>
            <a:off x="8058150" y="2552700"/>
            <a:ext cx="3019425" cy="11695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Using an ensemble of teacher models can provide the student model with distinct kinds of knowledge that can be more beneficial than knowledge acquired from a single teacher model</a:t>
            </a:r>
            <a:endParaRPr lang="en-US" sz="1400" b="1" dirty="0">
              <a:solidFill>
                <a:schemeClr val="bg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050" name="Picture 2" descr="Multi-teacher distillation">
            <a:extLst>
              <a:ext uri="{FF2B5EF4-FFF2-40B4-BE49-F238E27FC236}">
                <a16:creationId xmlns:a16="http://schemas.microsoft.com/office/drawing/2014/main" id="{D92F61E8-6306-0CF2-66AD-9D341075C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616184"/>
            <a:ext cx="6458937" cy="350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2C7CAA-4A29-27DA-CF42-5404B10C538C}"/>
              </a:ext>
            </a:extLst>
          </p:cNvPr>
          <p:cNvSpPr txBox="1"/>
          <p:nvPr/>
        </p:nvSpPr>
        <p:spPr>
          <a:xfrm>
            <a:off x="2781793" y="5241816"/>
            <a:ext cx="283845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Multi-teacher distillation</a:t>
            </a:r>
          </a:p>
        </p:txBody>
      </p:sp>
    </p:spTree>
    <p:extLst>
      <p:ext uri="{BB962C8B-B14F-4D97-AF65-F5344CB8AC3E}">
        <p14:creationId xmlns:p14="http://schemas.microsoft.com/office/powerpoint/2010/main" val="1056381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69C698-DEEF-F56B-5F0C-88AFB23C7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783252"/>
            <a:ext cx="10458450" cy="615553"/>
          </a:xfrm>
        </p:spPr>
        <p:txBody>
          <a:bodyPr/>
          <a:lstStyle/>
          <a:p>
            <a:r>
              <a:rPr lang="en-US" dirty="0"/>
              <a:t>Algorithm for knowledge distillation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FC3F6-964A-B797-F792-AD528BD7C015}"/>
              </a:ext>
            </a:extLst>
          </p:cNvPr>
          <p:cNvSpPr txBox="1"/>
          <p:nvPr/>
        </p:nvSpPr>
        <p:spPr>
          <a:xfrm>
            <a:off x="8058150" y="2552700"/>
            <a:ext cx="3019425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teacher is trained in one modality and its knowledge is distilled into the student that requires knowledge from a different modality.</a:t>
            </a:r>
            <a:endParaRPr lang="en-US" sz="1400" b="1" dirty="0">
              <a:solidFill>
                <a:schemeClr val="bg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2C7CAA-4A29-27DA-CF42-5404B10C538C}"/>
              </a:ext>
            </a:extLst>
          </p:cNvPr>
          <p:cNvSpPr txBox="1"/>
          <p:nvPr/>
        </p:nvSpPr>
        <p:spPr>
          <a:xfrm>
            <a:off x="3173104" y="5089863"/>
            <a:ext cx="283845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Cross Model distillation</a:t>
            </a:r>
          </a:p>
        </p:txBody>
      </p:sp>
      <p:pic>
        <p:nvPicPr>
          <p:cNvPr id="4098" name="Picture 2" descr="Cross-modal distillation">
            <a:extLst>
              <a:ext uri="{FF2B5EF4-FFF2-40B4-BE49-F238E27FC236}">
                <a16:creationId xmlns:a16="http://schemas.microsoft.com/office/drawing/2014/main" id="{684622A0-1E6C-9BB6-3578-5162E997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866900"/>
            <a:ext cx="6574809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DFADBC-E908-DCCD-61F7-C6624BC7FC15}"/>
              </a:ext>
            </a:extLst>
          </p:cNvPr>
          <p:cNvSpPr txBox="1"/>
          <p:nvPr/>
        </p:nvSpPr>
        <p:spPr>
          <a:xfrm>
            <a:off x="8058150" y="4036993"/>
            <a:ext cx="3019425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rgbClr val="21252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useful for applications like visual question answering, image captioning amongst others.</a:t>
            </a:r>
            <a:endParaRPr lang="en-US" sz="1400" b="1" dirty="0">
              <a:solidFill>
                <a:schemeClr val="bg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613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FFCC38-D58E-4E17-AA29-4F5F2A66F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9219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6715750" y="699919"/>
            <a:ext cx="5334000" cy="5472833"/>
          </a:xfrm>
          <a:solidFill>
            <a:schemeClr val="accent1">
              <a:lumMod val="75000"/>
            </a:schemeClr>
          </a:solidFill>
        </p:spPr>
        <p:txBody>
          <a:bodyPr wrap="square" anchor="t">
            <a:normAutofit fontScale="92500" lnSpcReduction="20000"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Graph-based distillation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captures intra-data relationships using graphs instead of individual instance knowledge from the teacher to the student. 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Graphs are used in two ways – as a means of knowledge transfer, and to control transfer of the teacher’s knowledge.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 graph-based distillation, each vertex of the graph represents a </a:t>
            </a:r>
            <a:r>
              <a:rPr lang="en-US" sz="2800" i="0" strike="noStrike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self-supervised</a:t>
            </a:r>
            <a:r>
              <a:rPr lang="en-US" sz="2800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teacher which may be based on response-based or feature-based knowledge like logits and feature maps respectively. </a:t>
            </a:r>
          </a:p>
          <a:p>
            <a:endParaRPr lang="en-US" alt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72A9049-B345-AC7E-8EC2-34FD08492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50" y="669206"/>
            <a:ext cx="6527883" cy="547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4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037412-7BC5-4AAA-8ED5-FC377A84C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41558" y="1074821"/>
            <a:ext cx="8165431" cy="53580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Applications of Knowledge Distillation</a:t>
            </a:r>
          </a:p>
          <a:p>
            <a:endParaRPr lang="en-US" sz="2800" dirty="0"/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Computer Vision: </a:t>
            </a:r>
            <a:r>
              <a:rPr lang="fr-FR" sz="2000" dirty="0"/>
              <a:t>image classification, face recognition, image segmentation, action recognition, Object détection etc.</a:t>
            </a:r>
          </a:p>
          <a:p>
            <a:pPr marL="514350" indent="-514350">
              <a:buAutoNum type="arabicPeriod"/>
            </a:pPr>
            <a:endParaRPr lang="fr-FR" sz="2000" dirty="0"/>
          </a:p>
          <a:p>
            <a:pPr marL="514350" indent="-514350">
              <a:buAutoNum type="arabicPeriod"/>
            </a:pPr>
            <a:r>
              <a:rPr lang="fr-FR" sz="2000" dirty="0">
                <a:solidFill>
                  <a:schemeClr val="accent1"/>
                </a:solidFill>
              </a:rPr>
              <a:t>NLP: </a:t>
            </a:r>
            <a:r>
              <a:rPr lang="fr-FR" sz="2000" dirty="0"/>
              <a:t>Neural Machine Translation, Text generation, Question answering, document retrieval, text recognition</a:t>
            </a:r>
          </a:p>
          <a:p>
            <a:pPr marL="514350" indent="-514350">
              <a:buAutoNum type="arabicPeriod"/>
            </a:pPr>
            <a:endParaRPr lang="fr-FR" sz="2000" dirty="0"/>
          </a:p>
          <a:p>
            <a:pPr marL="514350" indent="-514350">
              <a:buAutoNum type="arabicPeriod"/>
            </a:pPr>
            <a:r>
              <a:rPr lang="fr-FR" sz="2000" dirty="0">
                <a:solidFill>
                  <a:schemeClr val="accent1"/>
                </a:solidFill>
              </a:rPr>
              <a:t>Speech: </a:t>
            </a:r>
            <a:r>
              <a:rPr lang="en-US" sz="2000" dirty="0"/>
              <a:t>speech recognition, spoken language identification, audio classification, speaker recognition, acoustic event detection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91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769EF9-1612-42F9-BB93-658619D32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699" y="715963"/>
            <a:ext cx="7219043" cy="1189037"/>
          </a:xfrm>
        </p:spPr>
        <p:txBody>
          <a:bodyPr/>
          <a:lstStyle/>
          <a:p>
            <a:r>
              <a:rPr lang="en-US" dirty="0"/>
              <a:t>Resources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16BC9-7937-4417-B232-1B37F47960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57700" y="1905000"/>
            <a:ext cx="7219043" cy="3276600"/>
          </a:xfrm>
        </p:spPr>
        <p:txBody>
          <a:bodyPr>
            <a:normAutofit/>
          </a:bodyPr>
          <a:lstStyle/>
          <a:p>
            <a:r>
              <a:rPr lang="en-US" altLang="en-US" dirty="0"/>
              <a:t>List the resources :</a:t>
            </a:r>
          </a:p>
          <a:p>
            <a:pPr lvl="1"/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https://neptune.ai/blog/knowledge-distillation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https://towardsdatascience.com/knowledge-distillation-simplified-dd4973dbc764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https://towardsdatascience.com/how-to-build-a-knowledge-graph-with-neo4j-and-transformers-72b9471d6969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https://www.v7labs.com/blog/knowledge-distillation-guide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22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DF32A-D165-40DA-AAE8-A6E9579E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3128211"/>
            <a:ext cx="9141397" cy="946484"/>
          </a:xfrm>
        </p:spPr>
        <p:txBody>
          <a:bodyPr/>
          <a:lstStyle/>
          <a:p>
            <a:r>
              <a:rPr lang="en-US" dirty="0"/>
              <a:t>Questions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&amp;</a:t>
            </a:r>
            <a:r>
              <a:rPr lang="en-US" dirty="0"/>
              <a:t> answers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F7D42A3-BD24-7CBB-BEC2-DD93748FCA37}"/>
              </a:ext>
            </a:extLst>
          </p:cNvPr>
          <p:cNvSpPr txBox="1">
            <a:spLocks/>
          </p:cNvSpPr>
          <p:nvPr/>
        </p:nvSpPr>
        <p:spPr>
          <a:xfrm>
            <a:off x="1404986" y="1727795"/>
            <a:ext cx="9141397" cy="61555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82822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C5EA60-12FC-4FB7-9CED-CDC28177F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83601"/>
            <a:ext cx="8313420" cy="792799"/>
          </a:xfrm>
        </p:spPr>
        <p:txBody>
          <a:bodyPr/>
          <a:lstStyle/>
          <a:p>
            <a:r>
              <a:rPr lang="en-US" dirty="0"/>
              <a:t>What is knowledge distillation?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alt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Knowledge distillation refers to the process of transferring the knowledge from a large unwieldy model or set of models to a single smaller model that can be practically deployed under real-world constraints. </a:t>
            </a:r>
          </a:p>
          <a:p>
            <a:endParaRPr lang="en-GB" altLang="en-US" sz="21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GB" alt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The main goal is to transferring the knowledge from Big models  to  Small model [Without significance performance drop]</a:t>
            </a:r>
          </a:p>
          <a:p>
            <a:endParaRPr lang="en-GB" altLang="en-US" sz="21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GB" alt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It makes the model faster, smaller and efficient. </a:t>
            </a:r>
            <a:endParaRPr lang="en-US" altLang="en-US" sz="21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06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891" y="1641137"/>
            <a:ext cx="5847049" cy="615553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Why not bigger models?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CBA01B-ECA4-4938-872A-B38BEB13A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73891" y="2769215"/>
            <a:ext cx="7799387" cy="1534757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200" b="1" kern="13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They need more resources and storage to run.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200" b="1" kern="1300" dirty="0">
                <a:latin typeface="Cambria Math" panose="02040503050406030204" pitchFamily="18" charset="0"/>
                <a:ea typeface="Cambria Math" panose="02040503050406030204" pitchFamily="18" charset="0"/>
              </a:rPr>
              <a:t>Fine tuning and managing is harder 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200" b="1" kern="1300" dirty="0">
                <a:latin typeface="Cambria Math" panose="02040503050406030204" pitchFamily="18" charset="0"/>
                <a:ea typeface="Cambria Math" panose="02040503050406030204" pitchFamily="18" charset="0"/>
              </a:rPr>
              <a:t>Procedure is costly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200" b="1" kern="13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Inference time is</a:t>
            </a:r>
            <a:r>
              <a:rPr lang="en-US" sz="2200" b="1" kern="1300" dirty="0">
                <a:latin typeface="Cambria Math" panose="02040503050406030204" pitchFamily="18" charset="0"/>
                <a:ea typeface="Cambria Math" panose="02040503050406030204" pitchFamily="18" charset="0"/>
              </a:rPr>
              <a:t> more</a:t>
            </a:r>
            <a:endParaRPr lang="en-US" sz="2200" b="1" kern="13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3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E50E06-E63E-4F56-A2A4-9E76FE39B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9547860" cy="960439"/>
          </a:xfrm>
        </p:spPr>
        <p:txBody>
          <a:bodyPr/>
          <a:lstStyle/>
          <a:p>
            <a:r>
              <a:rPr lang="en-US" dirty="0"/>
              <a:t>Deep down into Knowledge distillation </a:t>
            </a:r>
          </a:p>
        </p:txBody>
      </p:sp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19B483E4-1B66-786B-62FE-B7CA04201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1847850"/>
            <a:ext cx="7947660" cy="36271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085CAC-D88E-5EE5-6754-99C0B9CD3734}"/>
              </a:ext>
            </a:extLst>
          </p:cNvPr>
          <p:cNvSpPr/>
          <p:nvPr/>
        </p:nvSpPr>
        <p:spPr>
          <a:xfrm>
            <a:off x="8847467" y="1847850"/>
            <a:ext cx="3135985" cy="36271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900" b="1" dirty="0">
                <a:solidFill>
                  <a:schemeClr val="bg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Three important components: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chemeClr val="bg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Knowledge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chemeClr val="bg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Distillation Algorithm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chemeClr val="bg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Teacher-Student Architecture</a:t>
            </a:r>
          </a:p>
          <a:p>
            <a:endParaRPr lang="en-US" sz="1900" b="1" dirty="0">
              <a:solidFill>
                <a:schemeClr val="bg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GB" sz="1900" b="1" i="1" dirty="0">
                <a:solidFill>
                  <a:schemeClr val="bg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small “student” model learns to mimic a large “teacher” model with the almost similar accuracy. </a:t>
            </a:r>
          </a:p>
          <a:p>
            <a:endParaRPr lang="en-US" sz="1900" b="1" dirty="0">
              <a:solidFill>
                <a:schemeClr val="bg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US" sz="1900" dirty="0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811410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6C0E4D-07D7-6DF5-B9FC-4E8AF04CA396}"/>
              </a:ext>
            </a:extLst>
          </p:cNvPr>
          <p:cNvSpPr/>
          <p:nvPr/>
        </p:nvSpPr>
        <p:spPr>
          <a:xfrm>
            <a:off x="762000" y="1461336"/>
            <a:ext cx="10885170" cy="2372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21252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 a neural network, knowledge typically refers to the learned </a:t>
            </a:r>
            <a:r>
              <a:rPr lang="en-US" sz="2000" b="1" i="0" dirty="0">
                <a:solidFill>
                  <a:srgbClr val="21252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weights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and </a:t>
            </a:r>
            <a:r>
              <a:rPr lang="en-US" sz="2000" b="1" i="0" dirty="0">
                <a:solidFill>
                  <a:srgbClr val="21252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biases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21252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here is a rich diversity in the sources of knowledge in a large deep neural network. Typical knowledge distillation uses the </a:t>
            </a:r>
            <a:r>
              <a:rPr lang="en-US" sz="2000" b="1" i="0" dirty="0">
                <a:solidFill>
                  <a:srgbClr val="21252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logits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as the source of teacher knowledge.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B9980C-F071-560B-3060-972FC3D7BF6D}"/>
              </a:ext>
            </a:extLst>
          </p:cNvPr>
          <p:cNvSpPr/>
          <p:nvPr/>
        </p:nvSpPr>
        <p:spPr>
          <a:xfrm>
            <a:off x="762000" y="3963269"/>
            <a:ext cx="10885170" cy="23727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What is a Logit?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 Logit function, also known as the log-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odds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function, is a function that represents 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probability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values from 0 to 1, and negative infinity to infinity.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The function is an inverse to the 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sigmoid function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that limits values between 0 and 1.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9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68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Different forms of knowledge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DB914C79-5B72-C475-DF49-2D4EBABA3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61337"/>
            <a:ext cx="6998970" cy="453941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6C0E4D-07D7-6DF5-B9FC-4E8AF04CA396}"/>
              </a:ext>
            </a:extLst>
          </p:cNvPr>
          <p:cNvSpPr/>
          <p:nvPr/>
        </p:nvSpPr>
        <p:spPr>
          <a:xfrm>
            <a:off x="7760970" y="1461336"/>
            <a:ext cx="3886200" cy="45394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2"/>
                </a:solidFill>
                <a:highlight>
                  <a:srgbClr val="ECE0D4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Response based knowledge:  </a:t>
            </a:r>
            <a:r>
              <a:rPr lang="en-US" b="1" dirty="0">
                <a:solidFill>
                  <a:schemeClr val="bg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calculates the distilled loss, Final output layer of the teacher model.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b="1" dirty="0">
              <a:solidFill>
                <a:schemeClr val="bg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2"/>
                </a:solidFill>
                <a:highlight>
                  <a:srgbClr val="ECE0D4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Feature based Knowledge: </a:t>
            </a:r>
            <a:r>
              <a:rPr lang="en-GB" b="1" dirty="0">
                <a:solidFill>
                  <a:schemeClr val="bg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minimizes the difference between the feature activations of the teacher and the student models.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b="1" dirty="0">
              <a:solidFill>
                <a:schemeClr val="bg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2"/>
                </a:solidFill>
                <a:highlight>
                  <a:srgbClr val="ECE0D4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Relation based Knowledge:  </a:t>
            </a:r>
            <a:r>
              <a:rPr lang="en-GB" b="1" dirty="0">
                <a:solidFill>
                  <a:schemeClr val="bg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correlation between feature maps, graphs, similarity matrix, feature embeddings, or probabilistic distributions based on feature representations</a:t>
            </a:r>
            <a:endParaRPr lang="en-US" b="1" dirty="0">
              <a:solidFill>
                <a:schemeClr val="bg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 algn="ctr">
              <a:buFont typeface="Wingdings" panose="05000000000000000000" pitchFamily="2" charset="2"/>
              <a:buChar char="ü"/>
            </a:pPr>
            <a:endParaRPr lang="en-US" sz="1900" dirty="0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7743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Different forms of distillation(Training)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6C0E4D-07D7-6DF5-B9FC-4E8AF04CA396}"/>
              </a:ext>
            </a:extLst>
          </p:cNvPr>
          <p:cNvSpPr/>
          <p:nvPr/>
        </p:nvSpPr>
        <p:spPr>
          <a:xfrm>
            <a:off x="6457950" y="1502749"/>
            <a:ext cx="5086350" cy="42876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dirty="0">
                <a:ln>
                  <a:solidFill>
                    <a:sysClr val="windowText" lastClr="000000"/>
                  </a:solidFill>
                </a:ln>
                <a:highlight>
                  <a:srgbClr val="ECE0D4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Offline distillation: </a:t>
            </a:r>
            <a:r>
              <a:rPr lang="en-GB" sz="1900" dirty="0">
                <a:ln>
                  <a:solidFill>
                    <a:sysClr val="windowText" lastClr="000000"/>
                  </a:solidFill>
                </a:ln>
                <a:latin typeface="Cambria Math" panose="02040503050406030204" pitchFamily="18" charset="0"/>
                <a:ea typeface="Cambria Math" panose="02040503050406030204" pitchFamily="18" charset="0"/>
              </a:rPr>
              <a:t>the teacher model is first pre-trained on a training dataset, and then knowledge from the teacher model is distilled to train the student model.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GB" sz="1900" dirty="0">
              <a:ln>
                <a:solidFill>
                  <a:sysClr val="windowText" lastClr="000000"/>
                </a:solidFill>
              </a:ln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1900" dirty="0">
                <a:ln>
                  <a:solidFill>
                    <a:sysClr val="windowText" lastClr="000000"/>
                  </a:solidFill>
                </a:ln>
                <a:highlight>
                  <a:srgbClr val="ECE0D4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Online distillation: </a:t>
            </a:r>
            <a:r>
              <a:rPr lang="en-GB" sz="1900" dirty="0">
                <a:ln>
                  <a:solidFill>
                    <a:sysClr val="windowText" lastClr="000000"/>
                  </a:solidFill>
                </a:ln>
                <a:latin typeface="Cambria Math" panose="02040503050406030204" pitchFamily="18" charset="0"/>
                <a:ea typeface="Cambria Math" panose="02040503050406030204" pitchFamily="18" charset="0"/>
              </a:rPr>
              <a:t>both the teacher and student models are updated simultaneously in a single end-to-end training process.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GB" sz="1900" dirty="0">
              <a:ln>
                <a:solidFill>
                  <a:sysClr val="windowText" lastClr="000000"/>
                </a:solidFill>
              </a:ln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1900" dirty="0">
                <a:ln>
                  <a:solidFill>
                    <a:sysClr val="windowText" lastClr="000000"/>
                  </a:solidFill>
                </a:ln>
                <a:highlight>
                  <a:srgbClr val="ECE0D4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Self distillation: </a:t>
            </a:r>
            <a:r>
              <a:rPr lang="en-GB" sz="1900" dirty="0">
                <a:ln>
                  <a:solidFill>
                    <a:sysClr val="windowText" lastClr="000000"/>
                  </a:solidFill>
                </a:ln>
                <a:latin typeface="Cambria Math" panose="02040503050406030204" pitchFamily="18" charset="0"/>
                <a:ea typeface="Cambria Math" panose="02040503050406030204" pitchFamily="18" charset="0"/>
              </a:rPr>
              <a:t>Knowledge from earlier epochs of the teacher model can be transferred to its later epochs to train the student model</a:t>
            </a:r>
            <a:endParaRPr lang="en-US" sz="1900" dirty="0">
              <a:ln>
                <a:solidFill>
                  <a:sysClr val="windowText" lastClr="000000"/>
                </a:solidFill>
              </a:ln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D552FB1-B020-B8D0-956A-CD4892D01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72" y="1502749"/>
            <a:ext cx="4921567" cy="428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6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8A48-57B8-480B-912A-B017D739B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20514"/>
            <a:ext cx="7021830" cy="61555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Offline and online distillation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8653E5-DA3D-8536-333E-1A1AE6AB75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19"/>
          <a:stretch/>
        </p:blipFill>
        <p:spPr bwMode="auto">
          <a:xfrm>
            <a:off x="761999" y="1442977"/>
            <a:ext cx="6029326" cy="161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7522FE-8749-F416-7F24-73C9824863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4" r="20306" b="27039"/>
          <a:stretch/>
        </p:blipFill>
        <p:spPr bwMode="auto">
          <a:xfrm>
            <a:off x="761999" y="3619680"/>
            <a:ext cx="6296026" cy="264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79F4A8-2369-E427-6F5F-CB901AE77873}"/>
              </a:ext>
            </a:extLst>
          </p:cNvPr>
          <p:cNvSpPr txBox="1"/>
          <p:nvPr/>
        </p:nvSpPr>
        <p:spPr>
          <a:xfrm>
            <a:off x="6905625" y="1442977"/>
            <a:ext cx="4773028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Probabilistic Knowledge Transfer: The knowledge of the teacher model is model using a probability distribution. Then, the knowledge is transferred by minimizing the divergence between the probability distribution of the teacher and the student.</a:t>
            </a:r>
            <a:endParaRPr lang="en-US" sz="1600" b="1" dirty="0">
              <a:solidFill>
                <a:schemeClr val="bg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F7045-BC3F-E2FD-C9CE-1A4EAB1D308D}"/>
              </a:ext>
            </a:extLst>
          </p:cNvPr>
          <p:cNvSpPr txBox="1"/>
          <p:nvPr/>
        </p:nvSpPr>
        <p:spPr>
          <a:xfrm flipH="1">
            <a:off x="685800" y="3047703"/>
            <a:ext cx="3107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Fig: Offline distillation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1C5A8-5A1B-4199-70B4-CBBB1C2E22FE}"/>
              </a:ext>
            </a:extLst>
          </p:cNvPr>
          <p:cNvSpPr txBox="1"/>
          <p:nvPr/>
        </p:nvSpPr>
        <p:spPr>
          <a:xfrm flipH="1">
            <a:off x="802954" y="6284635"/>
            <a:ext cx="3107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Fig: Online distillation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AC1C8-2DFA-152E-D8B2-BBD22C76D3E9}"/>
              </a:ext>
            </a:extLst>
          </p:cNvPr>
          <p:cNvSpPr txBox="1"/>
          <p:nvPr/>
        </p:nvSpPr>
        <p:spPr>
          <a:xfrm>
            <a:off x="7153276" y="3619680"/>
            <a:ext cx="4235770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OICR includes two parts: Proposal Feature Extractor extracts feature vectors for proposals. Multiple Instance Learning Head aggregates the proposal scores for image level classification. K branches of instance classifiers are sequentially refined for better localization. CASD computes proposal attention maps from each proposal feature maps, aggregates attentions into comprehensive attention maps, and self-</a:t>
            </a:r>
            <a:r>
              <a:rPr lang="en-GB" sz="1600" b="1" dirty="0" err="1">
                <a:solidFill>
                  <a:schemeClr val="bg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distills</a:t>
            </a:r>
            <a:r>
              <a:rPr lang="en-GB" sz="1600" b="1" dirty="0">
                <a:solidFill>
                  <a:schemeClr val="bg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the comprehensive attention maps to improve WSOD</a:t>
            </a:r>
            <a:endParaRPr lang="en-US" sz="1600" b="1" dirty="0">
              <a:solidFill>
                <a:schemeClr val="bg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36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69C698-DEEF-F56B-5F0C-88AFB23C7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02277"/>
            <a:ext cx="10668000" cy="615553"/>
          </a:xfrm>
        </p:spPr>
        <p:txBody>
          <a:bodyPr/>
          <a:lstStyle/>
          <a:p>
            <a:r>
              <a:rPr lang="en-US" dirty="0"/>
              <a:t>Self Distillation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0558CB43-8BA0-C832-731E-27636DD55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29"/>
          <a:stretch/>
        </p:blipFill>
        <p:spPr bwMode="auto">
          <a:xfrm>
            <a:off x="971550" y="1332130"/>
            <a:ext cx="8704047" cy="388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FC3F6-964A-B797-F792-AD528BD7C015}"/>
              </a:ext>
            </a:extLst>
          </p:cNvPr>
          <p:cNvSpPr txBox="1"/>
          <p:nvPr/>
        </p:nvSpPr>
        <p:spPr>
          <a:xfrm>
            <a:off x="971550" y="5343525"/>
            <a:ext cx="8772525" cy="11695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OICR includes two parts: Proposal Feature Extractor extracts feature vectors for proposals. Multiple Instance Learning Head aggregates the proposal scores for image level classification. K branches of instance classifiers are sequentially refined for better localization. CASD computes proposal attention maps from each proposal feature maps, aggregates attentions into comprehensive attention maps, and self-</a:t>
            </a:r>
            <a:r>
              <a:rPr lang="en-GB" sz="1400" b="1" dirty="0" err="1">
                <a:solidFill>
                  <a:schemeClr val="bg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distills</a:t>
            </a:r>
            <a:r>
              <a:rPr lang="en-GB" sz="1400" b="1" dirty="0">
                <a:solidFill>
                  <a:schemeClr val="bg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the comprehensive attention maps to improve WSOD</a:t>
            </a:r>
            <a:endParaRPr lang="en-US" sz="1400" b="1" dirty="0">
              <a:solidFill>
                <a:schemeClr val="bg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9705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Islander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E56925"/>
      </a:accent1>
      <a:accent2>
        <a:srgbClr val="F19936"/>
      </a:accent2>
      <a:accent3>
        <a:srgbClr val="5DA3CC"/>
      </a:accent3>
      <a:accent4>
        <a:srgbClr val="B3DAD6"/>
      </a:accent4>
      <a:accent5>
        <a:srgbClr val="76B144"/>
      </a:accent5>
      <a:accent6>
        <a:srgbClr val="438F63"/>
      </a:accent6>
      <a:hlink>
        <a:srgbClr val="E2DD60"/>
      </a:hlink>
      <a:folHlink>
        <a:srgbClr val="E78576"/>
      </a:folHlink>
    </a:clrScheme>
    <a:fontScheme name="Custom 1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ian Pacific heritage_TM10131490_Win32_LH_v4" id="{B2A0ACF3-34FF-4C5A-A737-2558AC4C9FEA}" vid="{FBDB92CC-0A39-410B-A16B-8C101333048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141EBB-3386-4164-A294-111C6309E3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9CE79C-5104-4273-B83B-D03AD839A8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18D074-6F3D-488C-8220-03C2DEFDE85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tf10131490_win32</Template>
  <TotalTime>320</TotalTime>
  <Words>849</Words>
  <Application>Microsoft Office PowerPoint</Application>
  <PresentationFormat>Widescreen</PresentationFormat>
  <Paragraphs>80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Cambria Math</vt:lpstr>
      <vt:lpstr>Segoe UI</vt:lpstr>
      <vt:lpstr>Wingdings</vt:lpstr>
      <vt:lpstr>1_Office Theme</vt:lpstr>
      <vt:lpstr>Knowledge Distillation</vt:lpstr>
      <vt:lpstr>What is knowledge distillation?</vt:lpstr>
      <vt:lpstr>Why not bigger models?</vt:lpstr>
      <vt:lpstr>Deep down into Knowledge distillation </vt:lpstr>
      <vt:lpstr>Knowledge</vt:lpstr>
      <vt:lpstr>Different forms of knowledge</vt:lpstr>
      <vt:lpstr>Different forms of distillation(Training)</vt:lpstr>
      <vt:lpstr>Offline and online distillation </vt:lpstr>
      <vt:lpstr>Self Distillation</vt:lpstr>
      <vt:lpstr>Algorithm for knowledge distillation</vt:lpstr>
      <vt:lpstr>Algorithm for knowledge distillation</vt:lpstr>
      <vt:lpstr> </vt:lpstr>
      <vt:lpstr> </vt:lpstr>
      <vt:lpstr>Resources </vt:lpstr>
      <vt:lpstr>Questions &amp; answers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Asian Pacific  Heritage Month</dc:title>
  <dc:subject/>
  <dc:creator>Kazi Asad</dc:creator>
  <cp:keywords/>
  <dc:description/>
  <cp:lastModifiedBy>MD AYUB ALI</cp:lastModifiedBy>
  <cp:revision>32</cp:revision>
  <dcterms:created xsi:type="dcterms:W3CDTF">2022-11-06T18:33:21Z</dcterms:created>
  <dcterms:modified xsi:type="dcterms:W3CDTF">2022-11-07T14:27:08Z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